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sldIdLst>
    <p:sldId id="37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72"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73" r:id="rId55"/>
    <p:sldId id="309" r:id="rId56"/>
    <p:sldId id="310" r:id="rId57"/>
    <p:sldId id="311" r:id="rId58"/>
    <p:sldId id="312" r:id="rId59"/>
    <p:sldId id="380"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9" r:id="rId95"/>
    <p:sldId id="350" r:id="rId96"/>
    <p:sldId id="351" r:id="rId97"/>
    <p:sldId id="352" r:id="rId98"/>
    <p:sldId id="353" r:id="rId99"/>
    <p:sldId id="37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75" r:id="rId1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79BBC-8778-47AD-858A-0A40A9696F18}" v="16" dt="2023-12-12T13:24:55.6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55" autoAdjust="0"/>
  </p:normalViewPr>
  <p:slideViewPr>
    <p:cSldViewPr snapToGrid="0">
      <p:cViewPr varScale="1">
        <p:scale>
          <a:sx n="39" d="100"/>
          <a:sy n="39" d="100"/>
        </p:scale>
        <p:origin x="88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ts, Brian" userId="4566fefd-61b7-4c5a-b683-1c8fdafc2832" providerId="ADAL" clId="{63179BBC-8778-47AD-858A-0A40A9696F18}"/>
    <pc:docChg chg="custSel modSld">
      <pc:chgData name="Heits, Brian" userId="4566fefd-61b7-4c5a-b683-1c8fdafc2832" providerId="ADAL" clId="{63179BBC-8778-47AD-858A-0A40A9696F18}" dt="2023-12-12T13:25:12.825" v="288" actId="20577"/>
      <pc:docMkLst>
        <pc:docMk/>
      </pc:docMkLst>
      <pc:sldChg chg="modSp mod">
        <pc:chgData name="Heits, Brian" userId="4566fefd-61b7-4c5a-b683-1c8fdafc2832" providerId="ADAL" clId="{63179BBC-8778-47AD-858A-0A40A9696F18}" dt="2023-12-04T15:16:04.991" v="38" actId="20577"/>
        <pc:sldMkLst>
          <pc:docMk/>
          <pc:sldMk cId="0" sldId="287"/>
        </pc:sldMkLst>
        <pc:spChg chg="mod">
          <ac:chgData name="Heits, Brian" userId="4566fefd-61b7-4c5a-b683-1c8fdafc2832" providerId="ADAL" clId="{63179BBC-8778-47AD-858A-0A40A9696F18}" dt="2023-12-04T15:16:04.991" v="38" actId="20577"/>
          <ac:spMkLst>
            <pc:docMk/>
            <pc:sldMk cId="0" sldId="287"/>
            <ac:spMk id="320" creationId="{00000000-0000-0000-0000-000000000000}"/>
          </ac:spMkLst>
        </pc:spChg>
      </pc:sldChg>
      <pc:sldChg chg="addSp delSp modSp mod">
        <pc:chgData name="Heits, Brian" userId="4566fefd-61b7-4c5a-b683-1c8fdafc2832" providerId="ADAL" clId="{63179BBC-8778-47AD-858A-0A40A9696F18}" dt="2023-12-11T03:17:43.267" v="119" actId="1076"/>
        <pc:sldMkLst>
          <pc:docMk/>
          <pc:sldMk cId="0" sldId="291"/>
        </pc:sldMkLst>
        <pc:spChg chg="del">
          <ac:chgData name="Heits, Brian" userId="4566fefd-61b7-4c5a-b683-1c8fdafc2832" providerId="ADAL" clId="{63179BBC-8778-47AD-858A-0A40A9696F18}" dt="2023-12-11T03:17:08.758" v="116" actId="478"/>
          <ac:spMkLst>
            <pc:docMk/>
            <pc:sldMk cId="0" sldId="291"/>
            <ac:spMk id="331" creationId="{00000000-0000-0000-0000-000000000000}"/>
          </ac:spMkLst>
        </pc:spChg>
        <pc:spChg chg="del">
          <ac:chgData name="Heits, Brian" userId="4566fefd-61b7-4c5a-b683-1c8fdafc2832" providerId="ADAL" clId="{63179BBC-8778-47AD-858A-0A40A9696F18}" dt="2023-12-11T03:17:06.335" v="115" actId="478"/>
          <ac:spMkLst>
            <pc:docMk/>
            <pc:sldMk cId="0" sldId="291"/>
            <ac:spMk id="332" creationId="{00000000-0000-0000-0000-000000000000}"/>
          </ac:spMkLst>
        </pc:spChg>
        <pc:picChg chg="add mod">
          <ac:chgData name="Heits, Brian" userId="4566fefd-61b7-4c5a-b683-1c8fdafc2832" providerId="ADAL" clId="{63179BBC-8778-47AD-858A-0A40A9696F18}" dt="2023-12-11T03:17:43.267" v="119" actId="1076"/>
          <ac:picMkLst>
            <pc:docMk/>
            <pc:sldMk cId="0" sldId="291"/>
            <ac:picMk id="3" creationId="{8D90B10F-ED2B-32F7-CC6B-4BA6DAC67D8D}"/>
          </ac:picMkLst>
        </pc:picChg>
      </pc:sldChg>
      <pc:sldChg chg="modSp mod">
        <pc:chgData name="Heits, Brian" userId="4566fefd-61b7-4c5a-b683-1c8fdafc2832" providerId="ADAL" clId="{63179BBC-8778-47AD-858A-0A40A9696F18}" dt="2023-12-04T15:45:57.763" v="68" actId="20577"/>
        <pc:sldMkLst>
          <pc:docMk/>
          <pc:sldMk cId="0" sldId="297"/>
        </pc:sldMkLst>
        <pc:spChg chg="mod">
          <ac:chgData name="Heits, Brian" userId="4566fefd-61b7-4c5a-b683-1c8fdafc2832" providerId="ADAL" clId="{63179BBC-8778-47AD-858A-0A40A9696F18}" dt="2023-12-04T15:45:57.763" v="68" actId="20577"/>
          <ac:spMkLst>
            <pc:docMk/>
            <pc:sldMk cId="0" sldId="297"/>
            <ac:spMk id="348" creationId="{00000000-0000-0000-0000-000000000000}"/>
          </ac:spMkLst>
        </pc:spChg>
      </pc:sldChg>
      <pc:sldChg chg="modSp modAnim">
        <pc:chgData name="Heits, Brian" userId="4566fefd-61b7-4c5a-b683-1c8fdafc2832" providerId="ADAL" clId="{63179BBC-8778-47AD-858A-0A40A9696F18}" dt="2023-12-11T13:56:40.663" v="134" actId="20577"/>
        <pc:sldMkLst>
          <pc:docMk/>
          <pc:sldMk cId="0" sldId="298"/>
        </pc:sldMkLst>
        <pc:spChg chg="mod">
          <ac:chgData name="Heits, Brian" userId="4566fefd-61b7-4c5a-b683-1c8fdafc2832" providerId="ADAL" clId="{63179BBC-8778-47AD-858A-0A40A9696F18}" dt="2023-12-11T13:56:40.663" v="134" actId="20577"/>
          <ac:spMkLst>
            <pc:docMk/>
            <pc:sldMk cId="0" sldId="298"/>
            <ac:spMk id="352" creationId="{00000000-0000-0000-0000-000000000000}"/>
          </ac:spMkLst>
        </pc:spChg>
      </pc:sldChg>
      <pc:sldChg chg="modSp mod">
        <pc:chgData name="Heits, Brian" userId="4566fefd-61b7-4c5a-b683-1c8fdafc2832" providerId="ADAL" clId="{63179BBC-8778-47AD-858A-0A40A9696F18}" dt="2023-12-11T15:49:06.861" v="160" actId="20577"/>
        <pc:sldMkLst>
          <pc:docMk/>
          <pc:sldMk cId="0" sldId="307"/>
        </pc:sldMkLst>
        <pc:spChg chg="mod">
          <ac:chgData name="Heits, Brian" userId="4566fefd-61b7-4c5a-b683-1c8fdafc2832" providerId="ADAL" clId="{63179BBC-8778-47AD-858A-0A40A9696F18}" dt="2023-12-11T15:49:06.861" v="160" actId="20577"/>
          <ac:spMkLst>
            <pc:docMk/>
            <pc:sldMk cId="0" sldId="307"/>
            <ac:spMk id="389" creationId="{00000000-0000-0000-0000-000000000000}"/>
          </ac:spMkLst>
        </pc:spChg>
      </pc:sldChg>
      <pc:sldChg chg="modSp mod">
        <pc:chgData name="Heits, Brian" userId="4566fefd-61b7-4c5a-b683-1c8fdafc2832" providerId="ADAL" clId="{63179BBC-8778-47AD-858A-0A40A9696F18}" dt="2023-12-11T03:19:41.895" v="123" actId="20577"/>
        <pc:sldMkLst>
          <pc:docMk/>
          <pc:sldMk cId="0" sldId="315"/>
        </pc:sldMkLst>
        <pc:spChg chg="mod">
          <ac:chgData name="Heits, Brian" userId="4566fefd-61b7-4c5a-b683-1c8fdafc2832" providerId="ADAL" clId="{63179BBC-8778-47AD-858A-0A40A9696F18}" dt="2023-12-11T03:19:41.895" v="123" actId="20577"/>
          <ac:spMkLst>
            <pc:docMk/>
            <pc:sldMk cId="0" sldId="315"/>
            <ac:spMk id="417" creationId="{00000000-0000-0000-0000-000000000000}"/>
          </ac:spMkLst>
        </pc:spChg>
      </pc:sldChg>
      <pc:sldChg chg="modNotesTx">
        <pc:chgData name="Heits, Brian" userId="4566fefd-61b7-4c5a-b683-1c8fdafc2832" providerId="ADAL" clId="{63179BBC-8778-47AD-858A-0A40A9696F18}" dt="2023-12-04T16:39:28.657" v="111" actId="20577"/>
        <pc:sldMkLst>
          <pc:docMk/>
          <pc:sldMk cId="0" sldId="325"/>
        </pc:sldMkLst>
      </pc:sldChg>
      <pc:sldChg chg="modSp mod">
        <pc:chgData name="Heits, Brian" userId="4566fefd-61b7-4c5a-b683-1c8fdafc2832" providerId="ADAL" clId="{63179BBC-8778-47AD-858A-0A40A9696F18}" dt="2023-12-11T19:52:41.515" v="161"/>
        <pc:sldMkLst>
          <pc:docMk/>
          <pc:sldMk cId="0" sldId="357"/>
        </pc:sldMkLst>
        <pc:spChg chg="mod">
          <ac:chgData name="Heits, Brian" userId="4566fefd-61b7-4c5a-b683-1c8fdafc2832" providerId="ADAL" clId="{63179BBC-8778-47AD-858A-0A40A9696F18}" dt="2023-12-11T19:52:41.515" v="161"/>
          <ac:spMkLst>
            <pc:docMk/>
            <pc:sldMk cId="0" sldId="357"/>
            <ac:spMk id="578" creationId="{00000000-0000-0000-0000-000000000000}"/>
          </ac:spMkLst>
        </pc:spChg>
      </pc:sldChg>
      <pc:sldChg chg="modSp mod">
        <pc:chgData name="Heits, Brian" userId="4566fefd-61b7-4c5a-b683-1c8fdafc2832" providerId="ADAL" clId="{63179BBC-8778-47AD-858A-0A40A9696F18}" dt="2023-12-12T13:25:12.825" v="288" actId="20577"/>
        <pc:sldMkLst>
          <pc:docMk/>
          <pc:sldMk cId="0" sldId="358"/>
        </pc:sldMkLst>
        <pc:spChg chg="mod">
          <ac:chgData name="Heits, Brian" userId="4566fefd-61b7-4c5a-b683-1c8fdafc2832" providerId="ADAL" clId="{63179BBC-8778-47AD-858A-0A40A9696F18}" dt="2023-12-12T13:25:12.825" v="288" actId="20577"/>
          <ac:spMkLst>
            <pc:docMk/>
            <pc:sldMk cId="0" sldId="358"/>
            <ac:spMk id="581" creationId="{00000000-0000-0000-0000-000000000000}"/>
          </ac:spMkLst>
        </pc:spChg>
      </pc:sldChg>
      <pc:sldChg chg="modSp mod">
        <pc:chgData name="Heits, Brian" userId="4566fefd-61b7-4c5a-b683-1c8fdafc2832" providerId="ADAL" clId="{63179BBC-8778-47AD-858A-0A40A9696F18}" dt="2023-12-11T20:06:11.231" v="169" actId="20577"/>
        <pc:sldMkLst>
          <pc:docMk/>
          <pc:sldMk cId="0" sldId="363"/>
        </pc:sldMkLst>
        <pc:spChg chg="mod">
          <ac:chgData name="Heits, Brian" userId="4566fefd-61b7-4c5a-b683-1c8fdafc2832" providerId="ADAL" clId="{63179BBC-8778-47AD-858A-0A40A9696F18}" dt="2023-12-11T20:06:11.231" v="169" actId="20577"/>
          <ac:spMkLst>
            <pc:docMk/>
            <pc:sldMk cId="0" sldId="363"/>
            <ac:spMk id="594" creationId="{00000000-0000-0000-0000-000000000000}"/>
          </ac:spMkLst>
        </pc:spChg>
      </pc:sldChg>
      <pc:sldChg chg="modSp mod">
        <pc:chgData name="Heits, Brian" userId="4566fefd-61b7-4c5a-b683-1c8fdafc2832" providerId="ADAL" clId="{63179BBC-8778-47AD-858A-0A40A9696F18}" dt="2023-12-11T03:16:39.327" v="114" actId="20577"/>
        <pc:sldMkLst>
          <pc:docMk/>
          <pc:sldMk cId="3938402782" sldId="371"/>
        </pc:sldMkLst>
        <pc:spChg chg="mod">
          <ac:chgData name="Heits, Brian" userId="4566fefd-61b7-4c5a-b683-1c8fdafc2832" providerId="ADAL" clId="{63179BBC-8778-47AD-858A-0A40A9696F18}" dt="2023-12-11T03:16:39.327" v="114" actId="20577"/>
          <ac:spMkLst>
            <pc:docMk/>
            <pc:sldMk cId="3938402782" sldId="371"/>
            <ac:spMk id="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011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extLst>
      <p:ext uri="{BB962C8B-B14F-4D97-AF65-F5344CB8AC3E}">
        <p14:creationId xmlns:p14="http://schemas.microsoft.com/office/powerpoint/2010/main" val="267325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Oids</a:t>
            </a:r>
            <a:r>
              <a:rPr lang="en-US" dirty="0"/>
              <a:t> created in SI Manager</a:t>
            </a:r>
          </a:p>
        </p:txBody>
      </p:sp>
    </p:spTree>
    <p:extLst>
      <p:ext uri="{BB962C8B-B14F-4D97-AF65-F5344CB8AC3E}">
        <p14:creationId xmlns:p14="http://schemas.microsoft.com/office/powerpoint/2010/main" val="118185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p>
          <a:p>
            <a:endParaRPr lang="en-US" dirty="0"/>
          </a:p>
        </p:txBody>
      </p:sp>
    </p:spTree>
    <p:extLst>
      <p:ext uri="{BB962C8B-B14F-4D97-AF65-F5344CB8AC3E}">
        <p14:creationId xmlns:p14="http://schemas.microsoft.com/office/powerpoint/2010/main" val="4087627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
        <p:nvSpPr>
          <p:cNvPr id="7" name="TextBox 6">
            <a:extLst>
              <a:ext uri="{FF2B5EF4-FFF2-40B4-BE49-F238E27FC236}">
                <a16:creationId xmlns:a16="http://schemas.microsoft.com/office/drawing/2014/main" id="{090E0CDE-F1AB-2601-BF6D-68E451F66A11}"/>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
        <p:nvSpPr>
          <p:cNvPr id="8" name="TextBox 7">
            <a:extLst>
              <a:ext uri="{FF2B5EF4-FFF2-40B4-BE49-F238E27FC236}">
                <a16:creationId xmlns:a16="http://schemas.microsoft.com/office/drawing/2014/main" id="{73FD3139-1638-8093-8354-99D71C9971E6}"/>
              </a:ext>
            </a:extLst>
          </p:cNvPr>
          <p:cNvSpPr txBox="1"/>
          <p:nvPr userDrawn="1">
            <p:extLst>
              <p:ext uri="{1162E1C5-73C7-4A58-AE30-91384D911F3F}">
                <p184:classification xmlns:p184="http://schemas.microsoft.com/office/powerpoint/2018/4/main" val="ftr"/>
              </p:ext>
            </p:extLst>
          </p:nvPr>
        </p:nvSpPr>
        <p:spPr>
          <a:xfrm>
            <a:off x="63500" y="135001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observation-get.html"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68&amp;clinical-status=active&amp;_format=json" TargetMode="External"/><Relationship Id="rId2" Type="http://schemas.openxmlformats.org/officeDocument/2006/relationships/hyperlink" Target="https://fhir-open.cerner.com/r4/ec2458f2-1e24-41c8-b71b-0e701af7583d/MedicationAdministration?patient=12724068&amp;status=in-progress&amp;_format=json" TargetMode="Externa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hyperlink" Target="https://docs.oracle.com/en/industries/health/millennium-platform-apis/mfrap/condition.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s://hl7.org/fhir/R4/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docs.oracle.com/en/industries/health/millennium-platform-apis/mfdap/resource_info.html" TargetMode="External"/><Relationship Id="rId2" Type="http://schemas.openxmlformats.org/officeDocument/2006/relationships/hyperlink" Target="https://docs.oracle.com/en/industries/health/millennium-platform-apis/mfrap/resource_info.html"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patient-get.html"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hyperlink" Target="http://fhir.cerner.com/dstu2/patient/#parameter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6.png"/><Relationship Id="rId7" Type="http://schemas.openxmlformats.org/officeDocument/2006/relationships/hyperlink" Target="http://hl7.org/fhir/index.html" TargetMode="External"/><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hl7.org/fhir/R4/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patient-get.html"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hyperlink" Target="https://hl7.org/fhir/search.html#Introduc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hl7.org/fhir/downloads.html" TargetMode="Externa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66?_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hl7.org/fhir/datatypes.html#HumanName"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hyperlink" Target="https://hl7.org/fhir/allergyintolerance.html#resourc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0NTI4NjkxOTBfNDUyODY5MjA1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0NTI4NjkxOTBfNDUyODY5MjA1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hyperlink" Target="https://fhir.cerner.com/millennium/r4/clinical/medications/medication-administration/#over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9.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42.png"/><Relationship Id="rId4" Type="http://schemas.openxmlformats.org/officeDocument/2006/relationships/hyperlink" Target="https://hl7.org/fhir/R4/extension-patient-birthtime.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fhir.cerner.com/dstu2/patient/#extensions"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hyperlink" Target="https://docs.oracle.com/en/industries/health/millennium-platform-apis/mfrap/patient.html"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hyperlink" Target="https://docs.oracle.com/en/industries/health/millennium-platform-apis/index.html"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hyperlink" Target="https://fhir-ehr-code.cerner.com/r4/ec2458f2-1e24-41c8-b71b-0e701af7583d/metadata?_format=json"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hyperlink" Target="https://hl7.org/fhir/profiling.html"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Principle Consultant – Oracle Cerner</a:t>
            </a:r>
          </a:p>
        </p:txBody>
      </p:sp>
      <p:sp>
        <p:nvSpPr>
          <p:cNvPr id="4" name="Text Placeholder 3"/>
          <p:cNvSpPr>
            <a:spLocks noGrp="1"/>
          </p:cNvSpPr>
          <p:nvPr>
            <p:ph type="body" sz="quarter" idx="13"/>
          </p:nvPr>
        </p:nvSpPr>
        <p:spPr>
          <a:xfrm>
            <a:off x="1539879" y="12049113"/>
            <a:ext cx="14795502" cy="574514"/>
          </a:xfrm>
        </p:spPr>
        <p:txBody>
          <a:bodyPr/>
          <a:lstStyle/>
          <a:p>
            <a:r>
              <a:rPr lang="en-US" dirty="0"/>
              <a:t> 17</a:t>
            </a:r>
            <a:r>
              <a:rPr lang="en-US" baseline="30000" dirty="0"/>
              <a:t>th </a:t>
            </a:r>
            <a:r>
              <a:rPr lang="en-US" dirty="0"/>
              <a:t>of September, 2024</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pic>
        <p:nvPicPr>
          <p:cNvPr id="5" name="Picture 4">
            <a:extLst>
              <a:ext uri="{FF2B5EF4-FFF2-40B4-BE49-F238E27FC236}">
                <a16:creationId xmlns:a16="http://schemas.microsoft.com/office/drawing/2014/main" id="{1EBD9C52-B9C9-92F2-8AAF-857589DCEB59}"/>
              </a:ext>
            </a:extLst>
          </p:cNvPr>
          <p:cNvPicPr>
            <a:picLocks noChangeAspect="1"/>
          </p:cNvPicPr>
          <p:nvPr/>
        </p:nvPicPr>
        <p:blipFill>
          <a:blip r:embed="rId4"/>
          <a:stretch>
            <a:fillRect/>
          </a:stretch>
        </p:blipFill>
        <p:spPr>
          <a:xfrm>
            <a:off x="8260735" y="7934912"/>
            <a:ext cx="4706006" cy="1028844"/>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5337" y="12353873"/>
            <a:ext cx="1930175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https://docs.oracle.com/en/industries/health/millennium-platform-apis/mfrap/op-observation-get.html</a:t>
            </a:r>
            <a:endParaRPr u="sng" dirty="0">
              <a:hlinkClick r:id="rId2"/>
            </a:endParaRPr>
          </a:p>
        </p:txBody>
      </p:sp>
      <p:pic>
        <p:nvPicPr>
          <p:cNvPr id="3" name="Picture 2">
            <a:extLst>
              <a:ext uri="{FF2B5EF4-FFF2-40B4-BE49-F238E27FC236}">
                <a16:creationId xmlns:a16="http://schemas.microsoft.com/office/drawing/2014/main" id="{1938A405-27C0-0EC5-3FFC-3AF6D67A4B02}"/>
              </a:ext>
            </a:extLst>
          </p:cNvPr>
          <p:cNvPicPr>
            <a:picLocks noChangeAspect="1"/>
          </p:cNvPicPr>
          <p:nvPr/>
        </p:nvPicPr>
        <p:blipFill>
          <a:blip r:embed="rId4"/>
          <a:stretch>
            <a:fillRect/>
          </a:stretch>
        </p:blipFill>
        <p:spPr>
          <a:xfrm>
            <a:off x="3199145" y="2156756"/>
            <a:ext cx="17985710" cy="9402487"/>
          </a:xfrm>
          <a:prstGeom prst="rect">
            <a:avLst/>
          </a:prstGeom>
        </p:spPr>
      </p:pic>
      <p:sp>
        <p:nvSpPr>
          <p:cNvPr id="5" name="Rectangle 4">
            <a:extLst>
              <a:ext uri="{FF2B5EF4-FFF2-40B4-BE49-F238E27FC236}">
                <a16:creationId xmlns:a16="http://schemas.microsoft.com/office/drawing/2014/main" id="{4F5567DB-ED12-94B1-7BB8-D450C0F5DF50}"/>
              </a:ext>
            </a:extLst>
          </p:cNvPr>
          <p:cNvSpPr/>
          <p:nvPr/>
        </p:nvSpPr>
        <p:spPr>
          <a:xfrm>
            <a:off x="9024730" y="6042991"/>
            <a:ext cx="11728174" cy="2325757"/>
          </a:xfrm>
          <a:prstGeom prst="rect">
            <a:avLst/>
          </a:prstGeom>
          <a:noFill/>
          <a:ln w="5715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Hailey</a:t>
            </a:r>
            <a:r>
              <a:rPr dirty="0"/>
              <a:t> Smart</a:t>
            </a:r>
            <a:r>
              <a:rPr lang="en-US" dirty="0"/>
              <a:t> (id = 12724068)</a:t>
            </a:r>
            <a:r>
              <a:rPr dirty="0"/>
              <a:t> currently taking insulin?</a:t>
            </a:r>
            <a:endParaRPr lang="en-US"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Its ordered, but not currently being administered at the hospital probably due to being a home medication</a:t>
            </a:r>
            <a:endParaRPr dirty="0"/>
          </a:p>
          <a:p>
            <a:r>
              <a:rPr dirty="0"/>
              <a:t>GET </a:t>
            </a:r>
            <a:r>
              <a:rPr lang="en-US" dirty="0">
                <a:hlinkClick r:id="rId2"/>
              </a:rPr>
              <a:t>https://fhir-open.cerner.com/r4/ec2458f2-1e24-41c8-b71b-0e701af7583d/MedicationAdministration?patient=12724068&amp;status=in-progress&amp;_format=json</a:t>
            </a:r>
            <a:endParaRPr lang="en-US" dirty="0"/>
          </a:p>
          <a:p>
            <a:r>
              <a:rPr lang="en-US" dirty="0"/>
              <a:t>GET </a:t>
            </a:r>
            <a:r>
              <a:rPr lang="en-US" dirty="0">
                <a:hlinkClick r:id="rId3"/>
              </a:rPr>
              <a:t>https://fhir-open.cerner.com/r4/ec2458f2-1e24-41c8-b71b-0e701af7583d/MedicationRequest?patient=12724068&amp;clinical-status=active&amp;_format=json</a:t>
            </a:r>
            <a:endParaRPr lang="en-US" dirty="0"/>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Nancy Smart (id = 12724066)</a:t>
            </a:r>
            <a:r>
              <a:rPr dirty="0"/>
              <a:t>?</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a:t>Nancy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rPr dirty="0"/>
              <a:t>Exercise 13</a:t>
            </a:r>
          </a:p>
        </p:txBody>
      </p:sp>
      <p:sp>
        <p:nvSpPr>
          <p:cNvPr id="594" name="Shape 594"/>
          <p:cNvSpPr>
            <a:spLocks noGrp="1"/>
          </p:cNvSpPr>
          <p:nvPr>
            <p:ph type="body" idx="1"/>
          </p:nvPr>
        </p:nvSpPr>
        <p:spPr>
          <a:prstGeom prst="rect">
            <a:avLst/>
          </a:prstGeom>
        </p:spPr>
        <p:txBody>
          <a:bodyPr/>
          <a:lstStyle/>
          <a:p>
            <a:r>
              <a:rPr dirty="0"/>
              <a:t>Who </a:t>
            </a:r>
            <a:r>
              <a:rPr lang="en-US" dirty="0"/>
              <a:t>are</a:t>
            </a:r>
            <a:r>
              <a:rPr dirty="0"/>
              <a:t> patient </a:t>
            </a:r>
            <a:r>
              <a:rPr lang="en-US" dirty="0"/>
              <a:t>Nancy Smart’s (id = 12724066)</a:t>
            </a:r>
            <a:r>
              <a:rPr dirty="0"/>
              <a:t> </a:t>
            </a:r>
            <a:r>
              <a:rPr lang="en-US" dirty="0"/>
              <a:t>children</a:t>
            </a:r>
            <a:r>
              <a:rPr dirty="0"/>
              <a:t>?</a:t>
            </a:r>
            <a:endParaRPr lang="en-US" dirty="0"/>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2"/>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4" name="Picture 3">
            <a:extLst>
              <a:ext uri="{FF2B5EF4-FFF2-40B4-BE49-F238E27FC236}">
                <a16:creationId xmlns:a16="http://schemas.microsoft.com/office/drawing/2014/main" id="{6517CC14-EC0E-252F-BA31-73BD388F31A8}"/>
              </a:ext>
            </a:extLst>
          </p:cNvPr>
          <p:cNvPicPr>
            <a:picLocks noChangeAspect="1"/>
          </p:cNvPicPr>
          <p:nvPr/>
        </p:nvPicPr>
        <p:blipFill>
          <a:blip r:embed="rId5"/>
          <a:stretch>
            <a:fillRect/>
          </a:stretch>
        </p:blipFill>
        <p:spPr>
          <a:xfrm>
            <a:off x="9005226" y="265162"/>
            <a:ext cx="13894439" cy="13185676"/>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634143" y="12781518"/>
            <a:ext cx="17413421"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https://docs.oracle.com/en/industries/health/millennium-platform-apis/mfrap/condition.html</a:t>
            </a:r>
            <a:endParaRPr u="sng" dirty="0">
              <a:hlinkClick r:id="rId3"/>
            </a:endParaRPr>
          </a:p>
        </p:txBody>
      </p:sp>
      <p:pic>
        <p:nvPicPr>
          <p:cNvPr id="6" name="Picture 5">
            <a:extLst>
              <a:ext uri="{FF2B5EF4-FFF2-40B4-BE49-F238E27FC236}">
                <a16:creationId xmlns:a16="http://schemas.microsoft.com/office/drawing/2014/main" id="{847054F1-9B06-60B5-1F41-407B73D390B9}"/>
              </a:ext>
            </a:extLst>
          </p:cNvPr>
          <p:cNvPicPr>
            <a:picLocks noChangeAspect="1"/>
          </p:cNvPicPr>
          <p:nvPr/>
        </p:nvPicPr>
        <p:blipFill>
          <a:blip r:embed="rId5"/>
          <a:stretch>
            <a:fillRect/>
          </a:stretch>
        </p:blipFill>
        <p:spPr>
          <a:xfrm>
            <a:off x="3189618" y="2223440"/>
            <a:ext cx="18004763" cy="9269119"/>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 (v4.0.1)</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https://hl7.org/fhir/R4/resourcelist.html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hlinkClick r:id="rId2"/>
              </a:rPr>
              <a:t>R4</a:t>
            </a:r>
            <a:r>
              <a:rPr lang="en-US" dirty="0"/>
              <a:t> </a:t>
            </a:r>
            <a:r>
              <a:rPr dirty="0"/>
              <a:t>implementation that are not in the </a:t>
            </a:r>
            <a:r>
              <a:rPr lang="en-US" dirty="0">
                <a:hlinkClick r:id="rId3"/>
              </a:rPr>
              <a:t>DSTU2</a:t>
            </a:r>
            <a:r>
              <a:rPr dirty="0"/>
              <a:t>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pic>
        <p:nvPicPr>
          <p:cNvPr id="3" name="Picture 2">
            <a:extLst>
              <a:ext uri="{FF2B5EF4-FFF2-40B4-BE49-F238E27FC236}">
                <a16:creationId xmlns:a16="http://schemas.microsoft.com/office/drawing/2014/main" id="{8D90B10F-ED2B-32F7-CC6B-4BA6DAC67D8D}"/>
              </a:ext>
            </a:extLst>
          </p:cNvPr>
          <p:cNvPicPr>
            <a:picLocks noChangeAspect="1"/>
          </p:cNvPicPr>
          <p:nvPr/>
        </p:nvPicPr>
        <p:blipFill>
          <a:blip r:embed="rId2"/>
          <a:stretch>
            <a:fillRect/>
          </a:stretch>
        </p:blipFill>
        <p:spPr>
          <a:xfrm>
            <a:off x="7407897" y="3238500"/>
            <a:ext cx="9568205" cy="9851164"/>
          </a:xfrm>
          <a:prstGeom prst="rect">
            <a:avLst/>
          </a:prstGeom>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10576" indent="-610576" algn="l">
              <a:buSzPct val="75000"/>
              <a:buChar char="•"/>
            </a:pPr>
            <a:r>
              <a:rPr lang="en-US" dirty="0"/>
              <a:t>Query by: _id</a:t>
            </a:r>
          </a:p>
          <a:p>
            <a:pPr marL="610576" indent="-610576" algn="l">
              <a:buSzPct val="75000"/>
              <a:buChar char="•"/>
            </a:pPr>
            <a:r>
              <a:rPr lang="en-US" dirty="0"/>
              <a:t>Query by: identifier</a:t>
            </a:r>
          </a:p>
          <a:p>
            <a:pPr marL="610576" indent="-610576" algn="l">
              <a:buSzPct val="75000"/>
              <a:buChar char="•"/>
            </a:pPr>
            <a:r>
              <a:rPr lang="en-US" dirty="0"/>
              <a:t>Query by a combination of: 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p>
          <a:p>
            <a:pPr marL="610576" indent="-610576" algn="l">
              <a:buSzPct val="75000"/>
              <a:buChar char="•"/>
            </a:pPr>
            <a:r>
              <a:rPr lang="en-US" u="sng" dirty="0">
                <a:hlinkClick r:id="rId3"/>
              </a:rPr>
              <a:t>https://docs.oracle.com/en/industries/health/millennium-platform-apis/mfrap/op-patient-get.html</a:t>
            </a:r>
            <a:endParaRPr u="sng" dirty="0">
              <a:hlinkClick r:id="rId4"/>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60D4F-449D-B59D-DC41-27A6579D50F3}"/>
              </a:ext>
            </a:extLst>
          </p:cNvPr>
          <p:cNvPicPr>
            <a:picLocks noChangeAspect="1"/>
          </p:cNvPicPr>
          <p:nvPr/>
        </p:nvPicPr>
        <p:blipFill>
          <a:blip r:embed="rId2"/>
          <a:stretch>
            <a:fillRect/>
          </a:stretch>
        </p:blipFill>
        <p:spPr>
          <a:xfrm>
            <a:off x="3227724" y="2142467"/>
            <a:ext cx="17928552" cy="9431066"/>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260ED3-0A3E-031F-ECD3-3FFA8059F8C9}"/>
              </a:ext>
            </a:extLst>
          </p:cNvPr>
          <p:cNvPicPr>
            <a:picLocks noChangeAspect="1"/>
          </p:cNvPicPr>
          <p:nvPr/>
        </p:nvPicPr>
        <p:blipFill>
          <a:blip r:embed="rId2"/>
          <a:stretch>
            <a:fillRect/>
          </a:stretch>
        </p:blipFill>
        <p:spPr>
          <a:xfrm>
            <a:off x="4904598" y="692404"/>
            <a:ext cx="12884023" cy="1154072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4773672" y="3941841"/>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4180225" y="574272"/>
            <a:ext cx="18752469" cy="2781435"/>
            <a:chOff x="-3026879" y="9605562"/>
            <a:chExt cx="18752468" cy="2781434"/>
          </a:xfrm>
        </p:grpSpPr>
        <p:sp>
          <p:nvSpPr>
            <p:cNvPr id="14" name="Shape 132">
              <a:extLst>
                <a:ext uri="{FF2B5EF4-FFF2-40B4-BE49-F238E27FC236}">
                  <a16:creationId xmlns:a16="http://schemas.microsoft.com/office/drawing/2014/main" id="{D189CDC8-A7D4-4941-A2A8-67086407A100}"/>
                </a:ext>
              </a:extLst>
            </p:cNvPr>
            <p:cNvSpPr/>
            <p:nvPr/>
          </p:nvSpPr>
          <p:spPr>
            <a:xfrm>
              <a:off x="11305889" y="960556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1976498" y="10162091"/>
              <a:ext cx="307848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Versioning</a:t>
              </a:r>
            </a:p>
          </p:txBody>
        </p:sp>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3026879" y="11582224"/>
              <a:ext cx="14303827" cy="804772"/>
            </a:xfrm>
            <a:prstGeom prst="rect">
              <a:avLst/>
            </a:prstGeom>
            <a:effectLst>
              <a:outerShdw blurRad="38100" dist="25400" dir="5400000" rotWithShape="0">
                <a:srgbClr val="000000">
                  <a:alpha val="50000"/>
                </a:srgbClr>
              </a:outerShdw>
            </a:effectLst>
          </p:spPr>
        </p:pic>
      </p:grpSp>
      <p:grpSp>
        <p:nvGrpSpPr>
          <p:cNvPr id="16" name="Group 149">
            <a:extLst>
              <a:ext uri="{FF2B5EF4-FFF2-40B4-BE49-F238E27FC236}">
                <a16:creationId xmlns:a16="http://schemas.microsoft.com/office/drawing/2014/main" id="{FBC5B134-9295-4199-9E75-D91C1284975A}"/>
              </a:ext>
            </a:extLst>
          </p:cNvPr>
          <p:cNvGrpSpPr/>
          <p:nvPr/>
        </p:nvGrpSpPr>
        <p:grpSpPr>
          <a:xfrm>
            <a:off x="484897" y="4514204"/>
            <a:ext cx="4419701" cy="2195613"/>
            <a:chOff x="-280314"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280314"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217632" y="699741"/>
              <a:ext cx="4294444" cy="8720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rPr dirty="0"/>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endParaRPr lang="en-US" dirty="0"/>
          </a:p>
          <a:p>
            <a:r>
              <a:rPr lang="en-US" dirty="0"/>
              <a:t>GET [base]/</a:t>
            </a:r>
            <a:r>
              <a:rPr lang="en-US" dirty="0" err="1"/>
              <a:t>Patient?_id</a:t>
            </a:r>
            <a:r>
              <a:rPr lang="en-US" dirty="0"/>
              <a:t>=123ABC</a:t>
            </a:r>
            <a:endParaRPr dirty="0"/>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rPr dirty="0"/>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lang="en-US" dirty="0"/>
              <a:t>FIN</a:t>
            </a:r>
          </a:p>
          <a:p>
            <a:pPr lvl="1"/>
            <a:r>
              <a:rPr lang="en-US" dirty="0"/>
              <a:t>CMRN</a:t>
            </a:r>
            <a:endParaRPr dirty="0"/>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3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85614" y="12913255"/>
            <a:ext cx="810478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https://hl7.org/fhir/R4/patient.html#search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107621" y="12805793"/>
            <a:ext cx="18373621"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https://docs.oracle.com/en/industries/health/millennium-platform-apis/mfrap/op-patient-get.html</a:t>
            </a:r>
            <a:endParaRPr u="sng" dirty="0">
              <a:hlinkClick r:id="rId2"/>
            </a:endParaRPr>
          </a:p>
        </p:txBody>
      </p:sp>
      <p:pic>
        <p:nvPicPr>
          <p:cNvPr id="4" name="Picture 3">
            <a:extLst>
              <a:ext uri="{FF2B5EF4-FFF2-40B4-BE49-F238E27FC236}">
                <a16:creationId xmlns:a16="http://schemas.microsoft.com/office/drawing/2014/main" id="{1AC95656-F356-6ADE-2E75-DC04FB7C23E5}"/>
              </a:ext>
            </a:extLst>
          </p:cNvPr>
          <p:cNvPicPr>
            <a:picLocks noChangeAspect="1"/>
          </p:cNvPicPr>
          <p:nvPr/>
        </p:nvPicPr>
        <p:blipFill>
          <a:blip r:embed="rId4"/>
          <a:stretch>
            <a:fillRect/>
          </a:stretch>
        </p:blipFill>
        <p:spPr>
          <a:xfrm>
            <a:off x="3218197" y="2132940"/>
            <a:ext cx="17947605" cy="9450119"/>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5978842" y="8436754"/>
            <a:ext cx="12426316" cy="863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GET [base]/AllergyIntolerance?patient=123</a:t>
            </a:r>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2"/>
              </a:rPr>
              <a:t>http://hl7.org/fhir/downloads.html</a:t>
            </a:r>
            <a:endParaRPr lang="en-US" sz="3500" dirty="0"/>
          </a:p>
        </p:txBody>
      </p:sp>
      <p:pic>
        <p:nvPicPr>
          <p:cNvPr id="4" name="Picture 3">
            <a:extLst>
              <a:ext uri="{FF2B5EF4-FFF2-40B4-BE49-F238E27FC236}">
                <a16:creationId xmlns:a16="http://schemas.microsoft.com/office/drawing/2014/main" id="{F8BFFECA-BDBA-7D4E-755C-6D3682ED5367}"/>
              </a:ext>
            </a:extLst>
          </p:cNvPr>
          <p:cNvPicPr>
            <a:picLocks noChangeAspect="1"/>
          </p:cNvPicPr>
          <p:nvPr/>
        </p:nvPicPr>
        <p:blipFill>
          <a:blip r:embed="rId3"/>
          <a:stretch>
            <a:fillRect/>
          </a:stretch>
        </p:blipFill>
        <p:spPr>
          <a:xfrm>
            <a:off x="2886364" y="362675"/>
            <a:ext cx="13999556" cy="12968010"/>
          </a:xfrm>
          <a:prstGeom prst="rect">
            <a:avLst/>
          </a:prstGeom>
        </p:spPr>
      </p:pic>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0" grpId="1" animBg="1" advAuto="0"/>
      <p:bldP spid="381" grpId="0" animBg="1" advAuto="0"/>
      <p:bldP spid="381" grpId="1"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build="p"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a:t>
            </a:r>
            <a:r>
              <a:rPr lang="en-US" dirty="0"/>
              <a:t>full name for Nancy Smart (id = </a:t>
            </a:r>
            <a:r>
              <a:rPr lang="en-US" dirty="0">
                <a:effectLst/>
                <a:ea typeface="Arial" panose="020B0604020202020204" pitchFamily="34" charset="0"/>
              </a:rPr>
              <a:t>12724066</a:t>
            </a:r>
            <a:r>
              <a:rPr lang="en-US" dirty="0"/>
              <a:t>)</a:t>
            </a:r>
            <a:endParaRPr dirty="0"/>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dirty="0"/>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Answer: Smarts II, Nancys II</a:t>
            </a:r>
          </a:p>
          <a:p>
            <a:r>
              <a:rPr lang="en-US" dirty="0"/>
              <a:t>GET </a:t>
            </a:r>
            <a:r>
              <a:rPr lang="en-US" u="sng" dirty="0">
                <a:hlinkClick r:id="rId3"/>
              </a:rPr>
              <a:t>https://fhir-open.cerner.com/r4/ec2458f2-1e24-41c8-b71b-0e701af7583d/Patient/12724066?_format=json</a:t>
            </a:r>
            <a:endParaRPr lang="en-US" u="sng" dirty="0">
              <a:hlinkClick r:id="rId4"/>
            </a:endParaRPr>
          </a:p>
          <a:p>
            <a:r>
              <a:rPr lang="en-US" u="sng" dirty="0">
                <a:hlinkClick r:id="rId5"/>
              </a:rPr>
              <a:t>https://hl7.org/fhir/datatypes.html#HumanName</a:t>
            </a:r>
            <a:r>
              <a:rPr dirty="0"/>
              <a:t> (middle is subsequent given name)</a:t>
            </a:r>
          </a:p>
        </p:txBody>
      </p:sp>
      <p:pic>
        <p:nvPicPr>
          <p:cNvPr id="3" name="Picture 2">
            <a:extLst>
              <a:ext uri="{FF2B5EF4-FFF2-40B4-BE49-F238E27FC236}">
                <a16:creationId xmlns:a16="http://schemas.microsoft.com/office/drawing/2014/main" id="{7F30950F-6337-DB43-DD3D-10CFE022D230}"/>
              </a:ext>
            </a:extLst>
          </p:cNvPr>
          <p:cNvPicPr>
            <a:picLocks noChangeAspect="1"/>
          </p:cNvPicPr>
          <p:nvPr/>
        </p:nvPicPr>
        <p:blipFill>
          <a:blip r:embed="rId6"/>
          <a:stretch>
            <a:fillRect/>
          </a:stretch>
        </p:blipFill>
        <p:spPr>
          <a:xfrm>
            <a:off x="14182897" y="3238500"/>
            <a:ext cx="9571625" cy="8191500"/>
          </a:xfrm>
          <a:prstGeom prst="rect">
            <a:avLst/>
          </a:prstGeom>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b="0" dirty="0">
                <a:ln w="0"/>
                <a:solidFill>
                  <a:schemeClr val="tx1"/>
                </a:solidFill>
                <a:effectLst>
                  <a:outerShdw blurRad="38100" dist="19050" dir="2700000" algn="tl" rotWithShape="0">
                    <a:schemeClr val="dk1">
                      <a:alpha val="40000"/>
                    </a:schemeClr>
                  </a:outerShdw>
                </a:effectLst>
                <a:latin typeface="+mn-lt"/>
              </a:rP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Middle Name Example</a:t>
            </a:r>
            <a:endParaRPr dirty="0"/>
          </a:p>
          <a:p>
            <a:r>
              <a:rPr lang="en-US" u="sng" dirty="0">
                <a:hlinkClick r:id="rId3"/>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4"/>
          <a:stretch>
            <a:fillRect/>
          </a:stretch>
        </p:blipFill>
        <p:spPr>
          <a:xfrm>
            <a:off x="14782799" y="3900260"/>
            <a:ext cx="9381583" cy="7415439"/>
          </a:xfrm>
          <a:prstGeom prst="rect">
            <a:avLst/>
          </a:prstGeom>
        </p:spPr>
      </p:pic>
    </p:spTree>
    <p:extLst>
      <p:ext uri="{BB962C8B-B14F-4D97-AF65-F5344CB8AC3E}">
        <p14:creationId xmlns:p14="http://schemas.microsoft.com/office/powerpoint/2010/main" val="222590452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pic>
        <p:nvPicPr>
          <p:cNvPr id="4" name="Picture 3">
            <a:extLst>
              <a:ext uri="{FF2B5EF4-FFF2-40B4-BE49-F238E27FC236}">
                <a16:creationId xmlns:a16="http://schemas.microsoft.com/office/drawing/2014/main" id="{22E5A24A-2D6E-4738-B32A-CDF447CDE91D}"/>
              </a:ext>
            </a:extLst>
          </p:cNvPr>
          <p:cNvPicPr>
            <a:picLocks noChangeAspect="1"/>
          </p:cNvPicPr>
          <p:nvPr/>
        </p:nvPicPr>
        <p:blipFill>
          <a:blip r:embed="rId5"/>
          <a:stretch>
            <a:fillRect/>
          </a:stretch>
        </p:blipFill>
        <p:spPr>
          <a:xfrm>
            <a:off x="1476261" y="1296881"/>
            <a:ext cx="21431478" cy="11122237"/>
          </a:xfrm>
          <a:prstGeom prst="rect">
            <a:avLst/>
          </a:prstGeom>
        </p:spPr>
      </p:pic>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64</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Fredrick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normAutofit lnSpcReduction="10000"/>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00NTI4NjkxOTBfNDUyODY5MjA1XzEyNzI0MDcwXzFfMSZjb25jZXB0PWNoYXJ0ZWQ%3D&amp;-pageDirection=NEXT&amp;_format=json</a:t>
            </a:r>
            <a:endParaRPr dirty="0">
              <a:hlinkClick r:id="rId4"/>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00NTI4NjkxOTBfNDUyODY5MjA1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rPr dirty="0" err="1"/>
              <a:t>Medication</a:t>
            </a:r>
            <a:r>
              <a:rPr lang="en-US" dirty="0" err="1"/>
              <a:t>Administration</a:t>
            </a:r>
            <a:r>
              <a:rPr dirty="0"/>
              <a:t>?</a:t>
            </a:r>
          </a:p>
        </p:txBody>
      </p:sp>
      <p:sp>
        <p:nvSpPr>
          <p:cNvPr id="446" name="Shape 446"/>
          <p:cNvSpPr>
            <a:spLocks noGrp="1"/>
          </p:cNvSpPr>
          <p:nvPr>
            <p:ph type="body" idx="1"/>
          </p:nvPr>
        </p:nvSpPr>
        <p:spPr>
          <a:xfrm>
            <a:off x="1689100" y="3238500"/>
            <a:ext cx="21005800" cy="3238500"/>
          </a:xfrm>
          <a:prstGeom prst="rect">
            <a:avLst/>
          </a:prstGeom>
        </p:spPr>
        <p:txBody>
          <a:bodyPr/>
          <a:lstStyle/>
          <a:p>
            <a:r>
              <a:rPr dirty="0"/>
              <a:t>Could have, though question said order.</a:t>
            </a:r>
            <a:endParaRPr lang="en-US" dirty="0"/>
          </a:p>
          <a:p>
            <a:pPr marL="0" indent="0">
              <a:buNone/>
            </a:pPr>
            <a:endParaRPr dirty="0"/>
          </a:p>
        </p:txBody>
      </p:sp>
      <p:pic>
        <p:nvPicPr>
          <p:cNvPr id="3" name="Picture 2">
            <a:extLst>
              <a:ext uri="{FF2B5EF4-FFF2-40B4-BE49-F238E27FC236}">
                <a16:creationId xmlns:a16="http://schemas.microsoft.com/office/drawing/2014/main" id="{48294A57-7EE8-425C-8B83-1C83BE35CC43}"/>
              </a:ext>
            </a:extLst>
          </p:cNvPr>
          <p:cNvPicPr>
            <a:picLocks noChangeAspect="1"/>
          </p:cNvPicPr>
          <p:nvPr/>
        </p:nvPicPr>
        <p:blipFill>
          <a:blip r:embed="rId2"/>
          <a:stretch>
            <a:fillRect/>
          </a:stretch>
        </p:blipFill>
        <p:spPr>
          <a:xfrm>
            <a:off x="1689100" y="5238648"/>
            <a:ext cx="21005800" cy="3986119"/>
          </a:xfrm>
          <a:prstGeom prst="rect">
            <a:avLst/>
          </a:prstGeom>
        </p:spPr>
      </p:pic>
      <p:sp>
        <p:nvSpPr>
          <p:cNvPr id="6" name="Shape 427">
            <a:extLst>
              <a:ext uri="{FF2B5EF4-FFF2-40B4-BE49-F238E27FC236}">
                <a16:creationId xmlns:a16="http://schemas.microsoft.com/office/drawing/2014/main" id="{FE106334-FD12-415E-8DD6-5F0E5AEFF4B0}"/>
              </a:ext>
            </a:extLst>
          </p:cNvPr>
          <p:cNvSpPr/>
          <p:nvPr/>
        </p:nvSpPr>
        <p:spPr>
          <a:xfrm>
            <a:off x="547341" y="12607762"/>
            <a:ext cx="1808828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https://fhir.cerner.com/millennium/r4/clinical/medications/medication-administration/#overview</a:t>
            </a:r>
            <a:endParaRPr u="sng" dirty="0">
              <a:hlinkClick r:id="rId3"/>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Smarts II, Nancys II</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01AEE-CA19-0C5B-5E08-F4A998A613D2}"/>
              </a:ext>
            </a:extLst>
          </p:cNvPr>
          <p:cNvPicPr>
            <a:picLocks noChangeAspect="1"/>
          </p:cNvPicPr>
          <p:nvPr/>
        </p:nvPicPr>
        <p:blipFill>
          <a:blip r:embed="rId2"/>
          <a:stretch>
            <a:fillRect/>
          </a:stretch>
        </p:blipFill>
        <p:spPr>
          <a:xfrm>
            <a:off x="1181024" y="864111"/>
            <a:ext cx="13740767" cy="10486376"/>
          </a:xfrm>
          <a:prstGeom prst="rect">
            <a:avLst/>
          </a:prstGeom>
        </p:spPr>
      </p:pic>
      <p:pic>
        <p:nvPicPr>
          <p:cNvPr id="2" name="Picture 1">
            <a:extLst>
              <a:ext uri="{FF2B5EF4-FFF2-40B4-BE49-F238E27FC236}">
                <a16:creationId xmlns:a16="http://schemas.microsoft.com/office/drawing/2014/main" id="{3E72094B-7189-9D7D-1A6D-6C21899B86EE}"/>
              </a:ext>
            </a:extLst>
          </p:cNvPr>
          <p:cNvPicPr>
            <a:picLocks noChangeAspect="1"/>
          </p:cNvPicPr>
          <p:nvPr/>
        </p:nvPicPr>
        <p:blipFill>
          <a:blip r:embed="rId3"/>
          <a:stretch>
            <a:fillRect/>
          </a:stretch>
        </p:blipFill>
        <p:spPr>
          <a:xfrm>
            <a:off x="14921791" y="864111"/>
            <a:ext cx="9462209" cy="8191500"/>
          </a:xfrm>
          <a:prstGeom prst="rect">
            <a:avLst/>
          </a:prstGeom>
        </p:spPr>
      </p:pic>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0" build="p" bldLvl="5"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sz="4800" dirty="0"/>
              <a:t>Current: </a:t>
            </a:r>
            <a:r>
              <a:rPr lang="en-US" sz="4800" dirty="0"/>
              <a:t>R5 Sequence</a:t>
            </a:r>
            <a:endParaRPr sz="4800" dirty="0"/>
          </a:p>
          <a:p>
            <a:r>
              <a:rPr sz="4800" dirty="0"/>
              <a:t>AKA: </a:t>
            </a:r>
            <a:r>
              <a:rPr lang="en-US" sz="4800" dirty="0"/>
              <a:t>5.0.0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3" name="Picture 2">
            <a:extLst>
              <a:ext uri="{FF2B5EF4-FFF2-40B4-BE49-F238E27FC236}">
                <a16:creationId xmlns:a16="http://schemas.microsoft.com/office/drawing/2014/main" id="{7A47CF4A-1382-795B-11E2-69ACEDC5D13A}"/>
              </a:ext>
            </a:extLst>
          </p:cNvPr>
          <p:cNvPicPr>
            <a:picLocks noChangeAspect="1"/>
          </p:cNvPicPr>
          <p:nvPr/>
        </p:nvPicPr>
        <p:blipFill>
          <a:blip r:embed="rId3"/>
          <a:stretch>
            <a:fillRect/>
          </a:stretch>
        </p:blipFill>
        <p:spPr>
          <a:xfrm>
            <a:off x="10193258" y="400527"/>
            <a:ext cx="13831747" cy="12914946"/>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634436" y="12961927"/>
            <a:ext cx="1036341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https://hl7.org/fhir/R4/extension-patient-birthtime.html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build="p" bldLvl="5"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9" name="Shape 509"/>
          <p:cNvSpPr/>
          <p:nvPr/>
        </p:nvSpPr>
        <p:spPr>
          <a:xfrm>
            <a:off x="617401" y="12442899"/>
            <a:ext cx="16970993"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https://docs.oracle.com/en/industries/health/millennium-platform-apis/mfrap/patient.html</a:t>
            </a:r>
            <a:endParaRPr u="sng" dirty="0">
              <a:hlinkClick r:id="rId3"/>
            </a:endParaRPr>
          </a:p>
        </p:txBody>
      </p:sp>
      <p:pic>
        <p:nvPicPr>
          <p:cNvPr id="3" name="Picture 2">
            <a:extLst>
              <a:ext uri="{FF2B5EF4-FFF2-40B4-BE49-F238E27FC236}">
                <a16:creationId xmlns:a16="http://schemas.microsoft.com/office/drawing/2014/main" id="{11CA9C50-0A77-AFCB-FB13-6B91CBD8FE16}"/>
              </a:ext>
            </a:extLst>
          </p:cNvPr>
          <p:cNvPicPr>
            <a:picLocks noChangeAspect="1"/>
          </p:cNvPicPr>
          <p:nvPr/>
        </p:nvPicPr>
        <p:blipFill>
          <a:blip r:embed="rId5"/>
          <a:stretch>
            <a:fillRect/>
          </a:stretch>
        </p:blipFill>
        <p:spPr>
          <a:xfrm>
            <a:off x="3227724" y="3238500"/>
            <a:ext cx="17928552" cy="8916644"/>
          </a:xfrm>
          <a:prstGeom prst="rect">
            <a:avLst/>
          </a:prstGeom>
        </p:spPr>
      </p:pic>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27170" y="12731028"/>
            <a:ext cx="154481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https://docs.oracle.com/en/industries/health/millennium-platform-apis/index.html</a:t>
            </a:r>
            <a:endParaRPr u="sng" dirty="0">
              <a:hlinkClick r:id="rId2"/>
            </a:endParaRPr>
          </a:p>
        </p:txBody>
      </p:sp>
      <p:pic>
        <p:nvPicPr>
          <p:cNvPr id="4" name="Picture 3">
            <a:extLst>
              <a:ext uri="{FF2B5EF4-FFF2-40B4-BE49-F238E27FC236}">
                <a16:creationId xmlns:a16="http://schemas.microsoft.com/office/drawing/2014/main" id="{1CFDE3EF-00E2-C95F-5CC9-A9A3C51B577A}"/>
              </a:ext>
            </a:extLst>
          </p:cNvPr>
          <p:cNvPicPr>
            <a:picLocks noChangeAspect="1"/>
          </p:cNvPicPr>
          <p:nvPr/>
        </p:nvPicPr>
        <p:blipFill>
          <a:blip r:embed="rId4"/>
          <a:stretch>
            <a:fillRect/>
          </a:stretch>
        </p:blipFill>
        <p:spPr>
          <a:xfrm>
            <a:off x="3208671" y="1058517"/>
            <a:ext cx="17966657" cy="9335803"/>
          </a:xfrm>
          <a:prstGeom prst="rect">
            <a:avLst/>
          </a:prstGeom>
        </p:spPr>
      </p:pic>
      <p:sp>
        <p:nvSpPr>
          <p:cNvPr id="212" name="Shape 212"/>
          <p:cNvSpPr/>
          <p:nvPr/>
        </p:nvSpPr>
        <p:spPr>
          <a:xfrm>
            <a:off x="13157484" y="5040444"/>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R4/4.0.1</a:t>
            </a:r>
            <a:endParaRPr dirty="0"/>
          </a:p>
        </p:txBody>
      </p:sp>
      <p:sp>
        <p:nvSpPr>
          <p:cNvPr id="5" name="Rectangle 4">
            <a:extLst>
              <a:ext uri="{FF2B5EF4-FFF2-40B4-BE49-F238E27FC236}">
                <a16:creationId xmlns:a16="http://schemas.microsoft.com/office/drawing/2014/main" id="{0E75035D-15A1-CBF1-5FF5-795D42927EE9}"/>
              </a:ext>
            </a:extLst>
          </p:cNvPr>
          <p:cNvSpPr/>
          <p:nvPr/>
        </p:nvSpPr>
        <p:spPr>
          <a:xfrm>
            <a:off x="8388626" y="3321680"/>
            <a:ext cx="12786702" cy="1210563"/>
          </a:xfrm>
          <a:prstGeom prst="rect">
            <a:avLst/>
          </a:prstGeom>
          <a:noFill/>
          <a:ln w="5715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https://fhir-ehr-code.cerner.com/r4/ec2458f2-1e24-41c8-b71b-0e701af7583d/metadata?_format=json</a:t>
            </a:r>
            <a:endParaRPr lang="en-US" b="0" i="0" dirty="0">
              <a:solidFill>
                <a:srgbClr val="212121"/>
              </a:solidFill>
              <a:effectLst/>
            </a:endParaRPr>
          </a:p>
        </p:txBody>
      </p:sp>
      <p:pic>
        <p:nvPicPr>
          <p:cNvPr id="4" name="Picture 3">
            <a:extLst>
              <a:ext uri="{FF2B5EF4-FFF2-40B4-BE49-F238E27FC236}">
                <a16:creationId xmlns:a16="http://schemas.microsoft.com/office/drawing/2014/main" id="{4CF9B21F-7873-02C4-EDF1-287C32FD9658}"/>
              </a:ext>
            </a:extLst>
          </p:cNvPr>
          <p:cNvPicPr>
            <a:picLocks noChangeAspect="1"/>
          </p:cNvPicPr>
          <p:nvPr/>
        </p:nvPicPr>
        <p:blipFill>
          <a:blip r:embed="rId5"/>
          <a:stretch>
            <a:fillRect/>
          </a:stretch>
        </p:blipFill>
        <p:spPr>
          <a:xfrm>
            <a:off x="4512402" y="1702534"/>
            <a:ext cx="15359195" cy="5231286"/>
          </a:xfrm>
          <a:prstGeom prst="rect">
            <a:avLst/>
          </a:prstGeom>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build="p" bldLvl="5"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Fredrick</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(120/60)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b1851626-05c4-426e-b768-1c35733f6fea}" enabled="1" method="Standard" siteId="{fbc493a8-0d24-4454-a815-f4ca58e8c09d}" contentBits="0" removed="0"/>
</clbl:labelList>
</file>

<file path=docProps/app.xml><?xml version="1.0" encoding="utf-8"?>
<Properties xmlns="http://schemas.openxmlformats.org/officeDocument/2006/extended-properties" xmlns:vt="http://schemas.openxmlformats.org/officeDocument/2006/docPropsVTypes">
  <TotalTime>9539</TotalTime>
  <Words>3112</Words>
  <Application>Microsoft Office PowerPoint</Application>
  <PresentationFormat>Custom</PresentationFormat>
  <Paragraphs>323</Paragraphs>
  <Slides>112</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112</vt:i4>
      </vt:variant>
    </vt:vector>
  </HeadingPairs>
  <TitlesOfParts>
    <vt:vector size="119" baseType="lpstr">
      <vt:lpstr>Arial</vt:lpstr>
      <vt:lpstr>Calibri</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MedicationAdministration?</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Brian Heits</cp:lastModifiedBy>
  <cp:revision>76</cp:revision>
  <dcterms:modified xsi:type="dcterms:W3CDTF">2024-09-16T14:31:52Z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2024-09-16T13:16:33Z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d572cc84-95f3-4aa6-86b9-bdad01dd25e5</vt:lpwstr>
  </property>
  <property fmtid="{D5CDD505-2E9C-101B-9397-08002B2CF9AE}" pid="8" name="MSIP_Label_56665055-977f-4acd-9884-1bec8e5ad200_ContentBits">
    <vt:lpwstr>3</vt:lpwstr>
  </property>
  <property fmtid="{D5CDD505-2E9C-101B-9397-08002B2CF9AE}" pid="9" name="ClassificationContentMarkingFooterLocations">
    <vt:lpwstr>White:8</vt:lpwstr>
  </property>
  <property fmtid="{D5CDD505-2E9C-101B-9397-08002B2CF9AE}" pid="10" name="ClassificationContentMarkingFooterText">
    <vt:lpwstr>Confidential - Oracle Restricted</vt:lpwstr>
  </property>
  <property fmtid="{D5CDD505-2E9C-101B-9397-08002B2CF9AE}" pid="11" name="ClassificationContentMarkingHeaderLocations">
    <vt:lpwstr>White:7</vt:lpwstr>
  </property>
  <property fmtid="{D5CDD505-2E9C-101B-9397-08002B2CF9AE}" pid="12" name="ClassificationContentMarkingHeaderText">
    <vt:lpwstr>Confidential - Oracle Restricted</vt:lpwstr>
  </property>
</Properties>
</file>